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406" r:id="rId2"/>
    <p:sldId id="407" r:id="rId3"/>
    <p:sldId id="408" r:id="rId4"/>
    <p:sldId id="256" r:id="rId5"/>
    <p:sldId id="350" r:id="rId6"/>
    <p:sldId id="310" r:id="rId7"/>
    <p:sldId id="362" r:id="rId8"/>
    <p:sldId id="317" r:id="rId9"/>
    <p:sldId id="268" r:id="rId10"/>
    <p:sldId id="404" r:id="rId11"/>
    <p:sldId id="371" r:id="rId12"/>
    <p:sldId id="393" r:id="rId13"/>
    <p:sldId id="414" r:id="rId14"/>
    <p:sldId id="381" r:id="rId15"/>
    <p:sldId id="405" r:id="rId16"/>
    <p:sldId id="396" r:id="rId17"/>
    <p:sldId id="416" r:id="rId18"/>
    <p:sldId id="415" r:id="rId19"/>
    <p:sldId id="409" r:id="rId20"/>
    <p:sldId id="358" r:id="rId21"/>
    <p:sldId id="410" r:id="rId22"/>
    <p:sldId id="403" r:id="rId23"/>
    <p:sldId id="411" r:id="rId24"/>
    <p:sldId id="412" r:id="rId25"/>
    <p:sldId id="413" r:id="rId26"/>
    <p:sldId id="417" r:id="rId27"/>
    <p:sldId id="419" r:id="rId28"/>
    <p:sldId id="420" r:id="rId29"/>
    <p:sldId id="418" r:id="rId30"/>
  </p:sldIdLst>
  <p:sldSz cx="9144000" cy="6858000" type="screen4x3"/>
  <p:notesSz cx="6870700" cy="97742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91">
          <p15:clr>
            <a:srgbClr val="A4A3A4"/>
          </p15:clr>
        </p15:guide>
        <p15:guide id="2" pos="28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5FB"/>
    <a:srgbClr val="8901F3"/>
    <a:srgbClr val="00FF00"/>
    <a:srgbClr val="FC0128"/>
    <a:srgbClr val="DC0081"/>
    <a:srgbClr val="FAFD00"/>
    <a:srgbClr val="00DFCA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64" d="100"/>
          <a:sy n="64" d="100"/>
        </p:scale>
        <p:origin x="62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94" y="-72"/>
      </p:cViewPr>
      <p:guideLst>
        <p:guide orient="horz" pos="2291"/>
        <p:guide pos="288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DF15EA-6EC9-4353-95E0-792588B8A8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1113"/>
            <a:ext cx="297815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65642F7-5BE8-43CA-A17C-97F21C9D53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11113"/>
            <a:ext cx="29781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82EED86-57B5-451D-BC63-62DB15FCB5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304338"/>
            <a:ext cx="297815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endParaRPr lang="en-US" altLang="ja-JP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B3BBADD-E31F-49F2-96F2-F1A8A65100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304338"/>
            <a:ext cx="29781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B0B5247C-5BC6-4290-85E9-42A69E90A1D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02DD0B7F-AC1A-4E9F-A57B-B921640EE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263063"/>
            <a:ext cx="60848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6A7B68-9810-4AFE-9D08-DA6E2B97E0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1113"/>
            <a:ext cx="297815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8D265F-D3DA-405E-9BD2-C2A3E7523E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11113"/>
            <a:ext cx="29781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73BB4C1-3E6F-4DC8-927E-89BA4B4E0F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04338"/>
            <a:ext cx="2978151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4D5818-CB7D-4729-84D0-FFF21D04C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304338"/>
            <a:ext cx="297815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fld id="{39415E17-5994-490F-88D6-CD8E8FA1B29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4" name="Line 6">
            <a:extLst>
              <a:ext uri="{FF2B5EF4-FFF2-40B4-BE49-F238E27FC236}">
                <a16:creationId xmlns:a16="http://schemas.microsoft.com/office/drawing/2014/main" id="{5A617C73-C511-49DC-B6AB-D0366FCF7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888" y="9263063"/>
            <a:ext cx="53435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CE4147A-1EA7-404B-B146-CD5BBA813A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852488"/>
            <a:ext cx="4564062" cy="3422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FD66CB80-A9B7-40DD-9AC5-7BF6F50B12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656138"/>
            <a:ext cx="5038725" cy="44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ゴシック" panose="020B0609070205080204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359A21C5-ED36-40C4-B15A-A8149C606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09CB6B-F975-49BA-9A3D-BB1C8E3178D6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A890D4E4-014B-414A-8736-C4AD502708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852488"/>
            <a:ext cx="4562475" cy="3422650"/>
          </a:xfrm>
          <a:ln cap="flat"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110C83B-5DAD-4CDB-A063-9F856B23A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971A5B-73B5-4F9E-844C-1937459AB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7970092-6B7F-41DE-B5FC-EE7006B76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DC8191-625E-4507-879F-047D09E6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3E78C4-0E5D-47B0-91B5-E41793ED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9A3DC6-3A57-4B41-BDE0-28F323E9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B8D18-BBFA-4877-804F-F3A50B86F7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285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BB44B7-662E-4B5A-810B-3F9805A2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54AC67-E88E-4DDA-BCE5-67946EC94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795C1B-E12D-4529-8861-7B335924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6C4DEC-6BED-4229-BB19-BED2C97B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08AD7A-74BF-4554-863C-D4E4C0DA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89926-A9F1-4E09-8776-8938C828E8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3705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DC492E-207C-4909-A6BD-F6328DB88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2890FD-1E0B-45BE-9979-AF7239639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D9728A-2E83-4FDA-AFBC-914D84FF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B0219-36D0-4D23-9617-2E366E49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CCDB11-5585-4686-BCD1-42A837EA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6F638-A28B-47E9-A699-C14665019D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800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544E4B-3103-4928-A269-E1102FB3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FBE7A6-C0C2-4775-9BD6-A5D9A27E6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E51319-0CEC-4E54-AC9F-B4496878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532A11-4C72-40B0-B384-1A8262B9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C95F13-A76A-4557-B19D-A4DAE797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10D30-97F7-4CB4-9736-E70EFC84B5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4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EDB6C-76DE-4312-9DB3-A0B51119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0F1880-3D74-49B2-881F-F6FB1C081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2E0C9F-6EAA-49B8-A37C-0672400B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7E8BB4-BE17-412A-90E5-190F43F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970245-2517-4016-9D6C-605FFFF3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B6B97-BB7E-46E0-9DF6-87E28707FA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17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7159BB-5D1E-4D87-9123-B9724841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D6F8C7-4FB2-4ABF-8E11-E50611C52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052513"/>
            <a:ext cx="4495800" cy="58054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87CA9C-5FB7-4739-B14B-B6AC949D2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495800" cy="58054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2A55EE-7B40-479D-BA85-F71DF9103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28A0E5-CCFE-45AA-A9D0-0A03DC1B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4B76E1-760B-47C4-A4EA-200547EC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972FE-BEED-4E84-81B4-71BB02C3DF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02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FEDEAC-3EF2-4753-9A33-D939E7685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A3DFF2-2742-448B-8A34-D2E20334A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8E00FA-876E-43A9-B679-915578194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B20A14-7F97-4618-ACA9-C0768B870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D4B4A2-8A84-4606-B919-AB635D438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9691B1-DD7E-45AB-81C4-B7A4EABA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7439E8-77F0-4A0D-92BE-35315A212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EED5A75-37E8-4674-A943-4D94B4D0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F2DCF-837E-444D-9AF8-5C87C8274B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79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7E44D-E2F3-4586-8BB4-130D2E162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4E6514-717A-411B-B8E3-BE93F016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3BA53A4-A475-4848-B6B6-524701F2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BE8EAE-F86D-48C6-BF60-E42FEB54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D4FF7-16D5-42E2-B1A2-7FFFF15418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06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47399F-7D9D-490A-B0F2-25C90C0E6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F96387-CAE7-4349-A9FE-79B8EBD1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3ABA58C-3748-48BD-8538-3089903B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038B7-E936-4772-86F9-4E2714566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652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5B2FD-42CD-447F-8BBC-00AD432B9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B4C16D-A244-4AAA-90AF-D1E6F9B0C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C403A3-FB02-4A4C-BF30-463F8B3AD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95C873-F39E-4374-9079-AC051A97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718A77-9795-4EC1-A35C-EA6E6C65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87568F-2065-4AA3-9C79-FF8B331F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53B8D-0E2E-4C7A-B09C-A1E2DB9C5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42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98782B-A95C-4FF1-8323-42604F868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0784C89-8A38-4E37-BC0A-D726EDF059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A5B5B0-1EB4-454F-929D-984DD0120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CF2CE9-F621-4BDA-973E-A0B08BC3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812040-0BE1-4EC5-A879-78EF1A94B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0C432C-12F6-44EC-8BAE-7C4F4708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A81E2-35EB-42CD-B132-DB404AD018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94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70DA88F2-E675-4E69-B8AC-0201A4AA70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B03DB4AA-EE82-463B-B715-EE4D00D21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52513"/>
            <a:ext cx="9144000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100" name="Rectangle 4">
            <a:extLst>
              <a:ext uri="{FF2B5EF4-FFF2-40B4-BE49-F238E27FC236}">
                <a16:creationId xmlns:a16="http://schemas.microsoft.com/office/drawing/2014/main" id="{814FE8EC-EBA9-424C-86A6-C6B2AED29B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0D18A7E3-B120-4755-8804-8387FB7DB6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709B02A3-60CE-4395-9B4C-BD438E0EAC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128880-37D9-4526-A442-B87A467ADA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2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2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2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2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2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20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20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SzPct val="75000"/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9933"/>
        </a:buClr>
        <a:buSzPct val="7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439AD1DB-9192-4A40-A009-8E633899C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434387" cy="735012"/>
          </a:xfrm>
        </p:spPr>
        <p:txBody>
          <a:bodyPr/>
          <a:lstStyle/>
          <a:p>
            <a:r>
              <a:rPr lang="ja-JP" altLang="en-US"/>
              <a:t>よいパワーポイントファイルの見本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6E40C0ED-F22A-43A0-8F7F-2851C1DF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893175" cy="41148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・小さい字が並ぶ、長い文章、スライドに番号がない、などは避けた方がよい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・以下のパワーポイント発表案は、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　から始まる４つの構成からなる。これが基本。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・何を解明したいか、冒頭で目的を明快に書く。目的不明な発表とならないように。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E94DC1E9-F845-4D8E-9964-FC3F5F2EB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/>
              <a:t>3.</a:t>
            </a:r>
            <a:r>
              <a:rPr lang="ja-JP" altLang="en-US" sz="3600"/>
              <a:t>分析結果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B0A0F168-4BDE-49B7-9A48-BC170FAFA8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ja-JP"/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注意点　　分析結果は、ふつう</a:t>
            </a:r>
          </a:p>
          <a:p>
            <a:pPr lvl="1"/>
            <a:r>
              <a:rPr lang="ja-JP" altLang="en-US"/>
              <a:t>単純集計、基礎統計量</a:t>
            </a:r>
          </a:p>
          <a:p>
            <a:pPr lvl="1"/>
            <a:r>
              <a:rPr lang="ja-JP" altLang="en-US"/>
              <a:t>基礎的なクロス集計</a:t>
            </a:r>
          </a:p>
          <a:p>
            <a:pPr lvl="1"/>
            <a:r>
              <a:rPr lang="ja-JP" altLang="en-US"/>
              <a:t>重回帰や構造方程式モデルなど</a:t>
            </a:r>
          </a:p>
          <a:p>
            <a:pPr lvl="1"/>
            <a:endParaRPr lang="ja-JP" altLang="en-US"/>
          </a:p>
          <a:p>
            <a:pPr lvl="1">
              <a:buFont typeface="Wingdings" panose="05000000000000000000" pitchFamily="2" charset="2"/>
              <a:buNone/>
            </a:pPr>
            <a:r>
              <a:rPr lang="ja-JP" altLang="en-US"/>
              <a:t>の順で並べるとよい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ja-JP" altLang="en-US"/>
              <a:t>細かい数字が並ぶのは避ける。視覚的にわかりやすいグラフを使った方がよい</a:t>
            </a:r>
          </a:p>
          <a:p>
            <a:endParaRPr lang="ja-JP" altLang="en-US"/>
          </a:p>
          <a:p>
            <a:endParaRPr lang="ja-JP" altLang="en-US"/>
          </a:p>
          <a:p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>
            <a:extLst>
              <a:ext uri="{FF2B5EF4-FFF2-40B4-BE49-F238E27FC236}">
                <a16:creationId xmlns:a16="http://schemas.microsoft.com/office/drawing/2014/main" id="{2C51C34E-5C0C-4251-89B3-222F94759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549275"/>
          </a:xfrm>
          <a:noFill/>
          <a:ln/>
        </p:spPr>
        <p:txBody>
          <a:bodyPr lIns="92075" tIns="46038" rIns="92075" bIns="46038"/>
          <a:lstStyle/>
          <a:p>
            <a:r>
              <a:rPr lang="en-US" altLang="ja-JP" sz="3200"/>
              <a:t>3.1.</a:t>
            </a:r>
            <a:br>
              <a:rPr lang="en-US" altLang="ja-JP" sz="3200"/>
            </a:br>
            <a:r>
              <a:rPr lang="ja-JP" altLang="en-US" sz="3200"/>
              <a:t>地域別</a:t>
            </a:r>
            <a:br>
              <a:rPr lang="ja-JP" altLang="en-US" sz="3200"/>
            </a:br>
            <a:r>
              <a:rPr lang="ja-JP" altLang="en-US" sz="3200"/>
              <a:t>集計</a:t>
            </a:r>
          </a:p>
        </p:txBody>
      </p:sp>
      <p:graphicFrame>
        <p:nvGraphicFramePr>
          <p:cNvPr id="162826" name="Object 10">
            <a:extLst>
              <a:ext uri="{FF2B5EF4-FFF2-40B4-BE49-F238E27FC236}">
                <a16:creationId xmlns:a16="http://schemas.microsoft.com/office/drawing/2014/main" id="{C7B4E0B1-FF16-4CBA-8089-5E95773085E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787525" y="293688"/>
          <a:ext cx="7356475" cy="656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グラフ" r:id="rId2" imgW="6191384" imgH="5524511" progId="Excel.Chart.8">
                  <p:embed/>
                </p:oleObj>
              </mc:Choice>
              <mc:Fallback>
                <p:oleObj name="グラフ" r:id="rId2" imgW="6191384" imgH="5524511" progId="Excel.Char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93688"/>
                        <a:ext cx="7356475" cy="6564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>
            <a:extLst>
              <a:ext uri="{FF2B5EF4-FFF2-40B4-BE49-F238E27FC236}">
                <a16:creationId xmlns:a16="http://schemas.microsoft.com/office/drawing/2014/main" id="{FC55D597-3CCA-43A2-9E3C-CF1F5A05E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graphicFrame>
        <p:nvGraphicFramePr>
          <p:cNvPr id="195590" name="Object 6">
            <a:extLst>
              <a:ext uri="{FF2B5EF4-FFF2-40B4-BE49-F238E27FC236}">
                <a16:creationId xmlns:a16="http://schemas.microsoft.com/office/drawing/2014/main" id="{4EBAAA1F-D2EA-4A3D-93EC-033B8F3640B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116013" y="-26988"/>
          <a:ext cx="7716837" cy="688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グラフ" r:id="rId2" imgW="6181703" imgH="5515119" progId="Excel.Chart.8">
                  <p:embed/>
                </p:oleObj>
              </mc:Choice>
              <mc:Fallback>
                <p:oleObj name="グラフ" r:id="rId2" imgW="6181703" imgH="5515119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-26988"/>
                        <a:ext cx="7716837" cy="688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76215E-7509-4676-9AA5-C6B6061C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注意点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5681FE-3C3A-436A-A4CC-11FE9A3A6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主な変数が４段階回答なのか５段階なのか、分布が読み手に分かるよう、何かグラフなどあると良い。重回帰の結果などだけでは、分布が分からない。</a:t>
            </a:r>
          </a:p>
          <a:p>
            <a:endParaRPr lang="ja-JP" altLang="en-US" dirty="0"/>
          </a:p>
          <a:p>
            <a:r>
              <a:rPr kumimoji="1" lang="ja-JP" altLang="en-US" dirty="0"/>
              <a:t>グラフ内の文字も、小さいと見えないので注意。</a:t>
            </a:r>
          </a:p>
        </p:txBody>
      </p:sp>
    </p:spTree>
    <p:extLst>
      <p:ext uri="{BB962C8B-B14F-4D97-AF65-F5344CB8AC3E}">
        <p14:creationId xmlns:p14="http://schemas.microsoft.com/office/powerpoint/2010/main" val="2556816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>
            <a:extLst>
              <a:ext uri="{FF2B5EF4-FFF2-40B4-BE49-F238E27FC236}">
                <a16:creationId xmlns:a16="http://schemas.microsoft.com/office/drawing/2014/main" id="{A229ECC1-2A57-4ECE-91FC-B77A58AE1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3.2. </a:t>
            </a:r>
            <a:r>
              <a:rPr lang="ja-JP" altLang="en-US"/>
              <a:t>学歴別クロス集計　（略）</a:t>
            </a:r>
          </a:p>
        </p:txBody>
      </p:sp>
      <p:sp>
        <p:nvSpPr>
          <p:cNvPr id="177162" name="Rectangle 10">
            <a:extLst>
              <a:ext uri="{FF2B5EF4-FFF2-40B4-BE49-F238E27FC236}">
                <a16:creationId xmlns:a16="http://schemas.microsoft.com/office/drawing/2014/main" id="{77D09DDF-89D6-41D4-8103-D130439661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34C2F9B4-C367-46C1-99DB-B4ACB633A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3.3.</a:t>
            </a:r>
            <a:r>
              <a:rPr lang="ja-JP" altLang="en-US"/>
              <a:t>構造方程式モデル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004F37FC-A21D-48DB-96E1-1854F73EE6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3" name="Rectangle 5">
            <a:extLst>
              <a:ext uri="{FF2B5EF4-FFF2-40B4-BE49-F238E27FC236}">
                <a16:creationId xmlns:a16="http://schemas.microsoft.com/office/drawing/2014/main" id="{66859A07-F719-45AE-A755-C5212F397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pic>
        <p:nvPicPr>
          <p:cNvPr id="201732" name="Picture 4">
            <a:extLst>
              <a:ext uri="{FF2B5EF4-FFF2-40B4-BE49-F238E27FC236}">
                <a16:creationId xmlns:a16="http://schemas.microsoft.com/office/drawing/2014/main" id="{3C2F0F68-8250-4560-A7C0-2DBAD03668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03188" y="0"/>
            <a:ext cx="9247188" cy="13149263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76215E-7509-4676-9AA5-C6B6061C6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注意点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5681FE-3C3A-436A-A4CC-11FE9A3A6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因果連関図は、左から右へ、因果の流れが分かりやすいようにかくと良い。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138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45A39-524B-4078-9839-4975AED32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F9B27D-11DE-4DFF-82A4-F202BF409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841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E73ED0D5-8C61-41F3-9CE4-D46A529F8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459787" cy="1052513"/>
          </a:xfrm>
        </p:spPr>
        <p:txBody>
          <a:bodyPr/>
          <a:lstStyle/>
          <a:p>
            <a:r>
              <a:rPr lang="ja-JP" altLang="en-US"/>
              <a:t>その他の図　略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9294D55C-83D0-4CDA-90EA-0F14389BE2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8E2C0CD2-924F-4544-A719-911A3A8C9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0ADAB8E1-9277-4438-83D4-458005FF5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58054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ja-JP" altLang="en-US" dirty="0"/>
              <a:t>・必ず箇条書きで。３行以上の文章は作らないよう注意。</a:t>
            </a:r>
          </a:p>
          <a:p>
            <a:pPr>
              <a:buFont typeface="Wingdings" panose="05000000000000000000" pitchFamily="2" charset="2"/>
              <a:buNone/>
            </a:pPr>
            <a:endParaRPr lang="ja-JP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/>
              <a:t>・スライドや図、表には必ず番号をつける。</a:t>
            </a:r>
          </a:p>
          <a:p>
            <a:pPr>
              <a:buFont typeface="Wingdings" panose="05000000000000000000" pitchFamily="2" charset="2"/>
              <a:buNone/>
            </a:pPr>
            <a:endParaRPr lang="ja-JP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/>
              <a:t>・大きな文字で。</a:t>
            </a:r>
            <a:r>
              <a:rPr lang="ja-JP" altLang="en-US" u="sng" dirty="0"/>
              <a:t>２０ポイント以下の文字</a:t>
            </a:r>
            <a:r>
              <a:rPr lang="ja-JP" altLang="en-US" dirty="0"/>
              <a:t>は使わない。これが重要。</a:t>
            </a:r>
          </a:p>
          <a:p>
            <a:pPr>
              <a:buFont typeface="Wingdings" panose="05000000000000000000" pitchFamily="2" charset="2"/>
              <a:buNone/>
            </a:pPr>
            <a:endParaRPr lang="ja-JP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/>
              <a:t>・最初に、日付、名前、所属、目次案を忘れずに。タイトルは分かりやすく。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2CE8F93E-0DB0-43E2-94C1-321B8A3E4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４．結論　　　</a:t>
            </a:r>
            <a:r>
              <a:rPr lang="en-US" altLang="ja-JP"/>
              <a:t>4.1.</a:t>
            </a:r>
            <a:r>
              <a:rPr lang="ja-JP" altLang="en-US"/>
              <a:t>主な知見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E47A12FB-ADE1-4A83-8B8B-675F9C015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805487"/>
          </a:xfrm>
        </p:spPr>
        <p:txBody>
          <a:bodyPr/>
          <a:lstStyle/>
          <a:p>
            <a:r>
              <a:rPr lang="ja-JP" altLang="en-US"/>
              <a:t>権威主義　　韓日で大きな違い</a:t>
            </a:r>
          </a:p>
          <a:p>
            <a:r>
              <a:rPr lang="ja-JP" altLang="en-US"/>
              <a:t>ソウルでは人間関係が少ない・・・都会的</a:t>
            </a:r>
          </a:p>
          <a:p>
            <a:r>
              <a:rPr lang="ja-JP" altLang="en-US"/>
              <a:t>しかし価値観は平等主義が強い</a:t>
            </a:r>
          </a:p>
          <a:p>
            <a:endParaRPr lang="ja-JP" altLang="en-US"/>
          </a:p>
          <a:p>
            <a:r>
              <a:rPr lang="ja-JP" altLang="en-US"/>
              <a:t>ソウルの不公平感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平等を求め、反権威主義、高年齢　　→不公平</a:t>
            </a:r>
          </a:p>
          <a:p>
            <a:endParaRPr lang="ja-JP" altLang="en-US"/>
          </a:p>
          <a:p>
            <a:r>
              <a:rPr lang="ja-JP" altLang="en-US"/>
              <a:t>日本　－　地域と不公平感に関連あり</a:t>
            </a:r>
          </a:p>
          <a:p>
            <a:r>
              <a:rPr lang="ja-JP" altLang="en-US"/>
              <a:t>ソウル　－　地域と不公平感に関連なし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ECE0C557-661E-4C99-AF60-748015C01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6FBC86DD-742B-49C0-A784-61589FA13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その他の結論　略</a:t>
            </a:r>
          </a:p>
          <a:p>
            <a:endParaRPr lang="ja-JP" altLang="en-US"/>
          </a:p>
          <a:p>
            <a:pPr lvl="1"/>
            <a:r>
              <a:rPr lang="ja-JP" altLang="en-US"/>
              <a:t>何を主張したいか明確に書く</a:t>
            </a:r>
          </a:p>
          <a:p>
            <a:pPr lvl="1"/>
            <a:r>
              <a:rPr lang="ja-JP" altLang="en-US"/>
              <a:t>結果のまとめでなく、自分の意見を書くことが大切　</a:t>
            </a:r>
          </a:p>
          <a:p>
            <a:pPr lvl="1"/>
            <a:r>
              <a:rPr lang="ja-JP" altLang="en-US"/>
              <a:t>目的、仮説との整合性に注意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FB072B88-A1F7-4FBB-BD74-F5F2C5652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4.2. </a:t>
            </a:r>
            <a:r>
              <a:rPr lang="ja-JP" altLang="en-US"/>
              <a:t>今後の課題</a:t>
            </a:r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A3AFAE68-667A-43FA-9C38-C26586162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/>
              <a:t>略</a:t>
            </a:r>
          </a:p>
        </p:txBody>
      </p:sp>
      <p:pic>
        <p:nvPicPr>
          <p:cNvPr id="4" name="コンテンツ プレースホルダー 4" descr="アイコン&#10;&#10;自動的に生成された説明">
            <a:extLst>
              <a:ext uri="{FF2B5EF4-FFF2-40B4-BE49-F238E27FC236}">
                <a16:creationId xmlns:a16="http://schemas.microsoft.com/office/drawing/2014/main" id="{2018659B-7561-447F-B978-A5D21A02C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0352" y="5445224"/>
            <a:ext cx="1091753" cy="109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885CC7-0967-4D84-B9B5-DDF87595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899F82-1E88-407D-B080-5108071E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889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EC2A0-7B2F-4812-B3B2-1CDF4FF4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1052513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全体の構成について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9621F4-1D63-4BDA-B9A6-A348E97D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１．目的　　　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２．データ　　　　　　　 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３．分析結果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４．結論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２のところで、データの年度や変数の定義など詳しく書く。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2800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結論部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を、豊富に強気で書くことが大切。結論として何が分かったのか、について、分かりやすい文章を書くと、研究が魅力的で良い。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4333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2BA570-79FE-4043-80DE-634AEA3F7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9" y="785539"/>
            <a:ext cx="7698523" cy="1212102"/>
          </a:xfrm>
        </p:spPr>
        <p:txBody>
          <a:bodyPr>
            <a:normAutofit/>
          </a:bodyPr>
          <a:lstStyle/>
          <a:p>
            <a:r>
              <a:rPr kumimoji="1" lang="ja-JP" altLang="en-US" sz="3600" dirty="0">
                <a:solidFill>
                  <a:schemeClr val="accent6">
                    <a:lumMod val="75000"/>
                  </a:schemeClr>
                </a:solidFill>
              </a:rPr>
              <a:t>結論部を魅力的に書く！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84FB4D-25E7-45E4-9A8C-1294957C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361" y="2590900"/>
            <a:ext cx="8460135" cy="3998790"/>
          </a:xfrm>
        </p:spPr>
        <p:txBody>
          <a:bodyPr anchor="ctr">
            <a:noAutofit/>
          </a:bodyPr>
          <a:lstStyle/>
          <a:p>
            <a:r>
              <a:rPr kumimoji="1" lang="ja-JP" altLang="en-US" sz="2800" dirty="0"/>
              <a:t>結論とは、結果のまとめではない。</a:t>
            </a:r>
            <a:r>
              <a:rPr kumimoji="1" lang="ja-JP" altLang="en-US" sz="2800" u="sng" dirty="0"/>
              <a:t>自分の主張。</a:t>
            </a:r>
            <a:r>
              <a:rPr kumimoji="1" lang="ja-JP" altLang="en-US" sz="2800" dirty="0"/>
              <a:t>自分が発見したことを書くこと。研究とは、新しい知見の発見があることが重要。</a:t>
            </a:r>
          </a:p>
          <a:p>
            <a:pPr lvl="1"/>
            <a:endParaRPr lang="ja-JP" altLang="en-US" sz="2400" dirty="0"/>
          </a:p>
          <a:p>
            <a:r>
              <a:rPr kumimoji="1" lang="ja-JP" altLang="en-US" sz="2800" dirty="0"/>
              <a:t>結論部を、社会の変化や、日本社会の特徴などと関連させつつ、自分の主張を書けば、有意義な文章になるだろう。</a:t>
            </a:r>
          </a:p>
          <a:p>
            <a:pPr lvl="1"/>
            <a:endParaRPr lang="ja-JP" altLang="en-US" sz="2400" dirty="0"/>
          </a:p>
          <a:p>
            <a:r>
              <a:rPr kumimoji="1" lang="ja-JP" altLang="en-US" sz="2800" dirty="0"/>
              <a:t>結果の解釈は、自分の主観である。しかし、主観を強気で豊富に書かないと、読み手には伝わらない。</a:t>
            </a:r>
          </a:p>
        </p:txBody>
      </p:sp>
    </p:spTree>
    <p:extLst>
      <p:ext uri="{BB962C8B-B14F-4D97-AF65-F5344CB8AC3E}">
        <p14:creationId xmlns:p14="http://schemas.microsoft.com/office/powerpoint/2010/main" val="674356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BE5EE-E28F-405F-819C-0E4D6C87A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989DF7-08C3-4538-B1BA-BCF79471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55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ABD30DF-F6B7-4947-BF4A-868D80603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3" y="586855"/>
            <a:ext cx="2571554" cy="3387497"/>
          </a:xfrm>
        </p:spPr>
        <p:txBody>
          <a:bodyPr anchor="b">
            <a:normAutofit/>
          </a:bodyPr>
          <a:lstStyle/>
          <a:p>
            <a:pPr algn="r"/>
            <a:r>
              <a:rPr kumimoji="1" lang="ja-JP" altLang="en-US" sz="3500" dirty="0">
                <a:solidFill>
                  <a:srgbClr val="FFFFFF"/>
                </a:solidFill>
              </a:rPr>
              <a:t>最終発表会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92D4A8-2317-4BEC-B7DF-FA122DF1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kumimoji="1" lang="ja-JP" altLang="en-US" dirty="0"/>
              <a:t>姿勢良く！</a:t>
            </a:r>
          </a:p>
          <a:p>
            <a:endParaRPr lang="ja-JP" altLang="en-US" dirty="0"/>
          </a:p>
          <a:p>
            <a:r>
              <a:rPr kumimoji="1" lang="ja-JP" altLang="en-US" dirty="0"/>
              <a:t>上</a:t>
            </a:r>
            <a:r>
              <a:rPr kumimoji="1" lang="ja-JP" altLang="en-US"/>
              <a:t>を向いて元気に話すことが大切！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886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3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3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3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4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4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13C4349-0A19-4117-99A9-BE0DACC9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kumimoji="1" lang="ja-JP" altLang="en-US" sz="3500">
                <a:solidFill>
                  <a:srgbClr val="FFFFFF"/>
                </a:solidFill>
              </a:rPr>
              <a:t>第三者に伝わりやすいよう工夫する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3691264A-75F4-4F6B-B33B-2B51022E6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85279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kumimoji="1" lang="ja-JP" altLang="en-US" sz="1700" dirty="0"/>
          </a:p>
          <a:p>
            <a:r>
              <a:rPr kumimoji="1" lang="ja-JP" altLang="en-US" dirty="0"/>
              <a:t>下を向いて読み上げ型だと良くない。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大きな声で！</a:t>
            </a:r>
          </a:p>
        </p:txBody>
      </p:sp>
    </p:spTree>
    <p:extLst>
      <p:ext uri="{BB962C8B-B14F-4D97-AF65-F5344CB8AC3E}">
        <p14:creationId xmlns:p14="http://schemas.microsoft.com/office/powerpoint/2010/main" val="1054217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8E96417-8227-4D60-9C7F-17E44E8AC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 algn="ctr"/>
            <a:r>
              <a:rPr kumimoji="1" lang="ja-JP" altLang="en-US" sz="4900" dirty="0">
                <a:solidFill>
                  <a:srgbClr val="FFFFFF"/>
                </a:solidFill>
              </a:rPr>
              <a:t>発表時の注意点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0DA637-52CD-41AA-9874-05E61C7ED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3979" y="188640"/>
            <a:ext cx="4860021" cy="6167709"/>
          </a:xfrm>
        </p:spPr>
        <p:txBody>
          <a:bodyPr anchor="ctr">
            <a:normAutofit/>
          </a:bodyPr>
          <a:lstStyle/>
          <a:p>
            <a:pPr lvl="1"/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上を向いて大きな声で。</a:t>
            </a:r>
          </a:p>
          <a:p>
            <a:pPr lvl="1"/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制限時間を守る。時間配分を考えること。</a:t>
            </a:r>
          </a:p>
          <a:p>
            <a:pPr lvl="1"/>
            <a:r>
              <a:rPr lang="ja-JP" altLang="en-US" sz="2400" dirty="0">
                <a:solidFill>
                  <a:schemeClr val="tx1">
                    <a:alpha val="80000"/>
                  </a:schemeClr>
                </a:solidFill>
              </a:rPr>
              <a:t>メリハリをつけて話す。重要なところは強調。</a:t>
            </a:r>
          </a:p>
          <a:p>
            <a:pPr lvl="1"/>
            <a:r>
              <a:rPr lang="ja-JP" altLang="en-US" sz="2400" dirty="0">
                <a:solidFill>
                  <a:schemeClr val="tx1">
                    <a:alpha val="80000"/>
                  </a:schemeClr>
                </a:solidFill>
              </a:rPr>
              <a:t>身振り手振りも入れて積極的に話すこと。</a:t>
            </a:r>
            <a:endParaRPr kumimoji="1" lang="ja-JP" altLang="en-US" sz="2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ja-JP" altLang="en-US" sz="24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パワーポイント</a:t>
            </a:r>
          </a:p>
          <a:p>
            <a:pPr lvl="1"/>
            <a:r>
              <a:rPr kumimoji="1" lang="en-US" altLang="ja-JP" sz="2400" dirty="0">
                <a:solidFill>
                  <a:schemeClr val="tx1">
                    <a:alpha val="80000"/>
                  </a:schemeClr>
                </a:solidFill>
              </a:rPr>
              <a:t>F5</a:t>
            </a:r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キーでスライドショー開始。</a:t>
            </a:r>
          </a:p>
          <a:p>
            <a:pPr lvl="1"/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シフト</a:t>
            </a:r>
            <a:r>
              <a:rPr kumimoji="1" lang="en-US" altLang="ja-JP" sz="2400" dirty="0">
                <a:solidFill>
                  <a:schemeClr val="tx1">
                    <a:alpha val="80000"/>
                  </a:schemeClr>
                </a:solidFill>
              </a:rPr>
              <a:t>+F5</a:t>
            </a:r>
            <a:r>
              <a:rPr kumimoji="1" lang="ja-JP" altLang="en-US" sz="2400" dirty="0">
                <a:solidFill>
                  <a:schemeClr val="tx1">
                    <a:alpha val="80000"/>
                  </a:schemeClr>
                </a:solidFill>
              </a:rPr>
              <a:t>で現ページから開始。</a:t>
            </a:r>
          </a:p>
          <a:p>
            <a:endParaRPr kumimoji="1" lang="ja-JP" alt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10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4EB0A54E-7588-4997-ADD9-809FE7C26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8F883E52-230E-4746-AB69-79AB2ECB0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F51DEDF-BA6D-4B2C-B8D3-6DB684428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104900"/>
          </a:xfrm>
          <a:noFill/>
          <a:ln/>
        </p:spPr>
        <p:txBody>
          <a:bodyPr lIns="92075" tIns="46038" rIns="92075" bIns="46038"/>
          <a:lstStyle/>
          <a:p>
            <a:pPr algn="ctr">
              <a:lnSpc>
                <a:spcPct val="90000"/>
              </a:lnSpc>
            </a:pPr>
            <a:r>
              <a:rPr lang="ja-JP" altLang="en-US" sz="2400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日本○○学会                       　</a:t>
            </a:r>
            <a:r>
              <a:rPr lang="ja-JP" altLang="en-US" sz="2200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en-US" altLang="ja-JP" sz="2400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2005/10/22</a:t>
            </a:r>
            <a:br>
              <a:rPr lang="en-US" altLang="ja-JP" sz="2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/>
              <a:t>韓日における関係的資源と社会意識</a:t>
            </a:r>
            <a:br>
              <a:rPr lang="ja-JP" altLang="en-US" dirty="0"/>
            </a:br>
            <a:r>
              <a:rPr lang="ja-JP" altLang="en-US" sz="2800" dirty="0"/>
              <a:t>－国内地域間比較と国際比較調査の問題点－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9352E93-394A-439E-8F64-686DE98EC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44824"/>
            <a:ext cx="8963025" cy="4378325"/>
          </a:xfrm>
          <a:noFill/>
          <a:ln/>
        </p:spPr>
        <p:txBody>
          <a:bodyPr lIns="92075" tIns="46038" rIns="92075" bIns="46038"/>
          <a:lstStyle/>
          <a:p>
            <a:pPr algn="ctr">
              <a:buFont typeface="Wingdings" panose="05000000000000000000" pitchFamily="2" charset="2"/>
              <a:buNone/>
            </a:pPr>
            <a:r>
              <a:rPr lang="ja-JP" altLang="en-US" sz="2400" dirty="0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村瀬洋一（立教大学社会学部）</a:t>
            </a:r>
            <a:endParaRPr lang="en-US" altLang="ja-JP" sz="2400" dirty="0">
              <a:solidFill>
                <a:srgbClr val="008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１．目的　　　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２．データ　　　　　　　 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３．分析結果</a:t>
            </a:r>
          </a:p>
          <a:p>
            <a:pPr lvl="1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地域別の公平感、人間関係</a:t>
            </a:r>
          </a:p>
          <a:p>
            <a:pPr lvl="1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平等志向、権威主義</a:t>
            </a:r>
          </a:p>
          <a:p>
            <a:pPr lvl="1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不公平感の規定メカニズム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４．結論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7FF3A32-867D-46AE-A6AD-41D9149CF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1731" y="5262126"/>
            <a:ext cx="1812472" cy="15958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76434DBE-A0F7-432B-B0BE-E4414C783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052512"/>
          </a:xfrm>
        </p:spPr>
        <p:txBody>
          <a:bodyPr/>
          <a:lstStyle/>
          <a:p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１．目的</a:t>
            </a:r>
            <a:b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3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1.1.</a:t>
            </a:r>
            <a:r>
              <a:rPr lang="ja-JP" altLang="en-US" sz="3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問題の所在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D0DC32C-FFCB-4A7A-838D-0F05FCDED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6858000"/>
          </a:xfrm>
        </p:spPr>
        <p:txBody>
          <a:bodyPr/>
          <a:lstStyle/>
          <a:p>
            <a:r>
              <a:rPr lang="ja-JP" altLang="en-US"/>
              <a:t>民主主義社会の不平等　　－影響力、人間関係</a:t>
            </a:r>
          </a:p>
          <a:p>
            <a:r>
              <a:rPr lang="ja-JP" altLang="en-US"/>
              <a:t>ソーシャル・キャピタル論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曖昧多義的、２つの内容　　－信頼、人間関係</a:t>
            </a:r>
          </a:p>
          <a:p>
            <a:endParaRPr lang="ja-JP" altLang="en-US"/>
          </a:p>
          <a:p>
            <a:r>
              <a:rPr lang="ja-JP" altLang="en-US"/>
              <a:t>社会の大規模化、流動化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→　社会力低下、不信、不公平感</a:t>
            </a:r>
          </a:p>
          <a:p>
            <a:r>
              <a:rPr lang="ja-JP" altLang="en-US"/>
              <a:t>豊かさの中の不平等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→　実力主義　ｏｒ　特定層の既得権益</a:t>
            </a:r>
          </a:p>
          <a:p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626E064-6E17-4143-B410-99D889DABC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013" y="0"/>
            <a:ext cx="8181975" cy="849313"/>
          </a:xfrm>
        </p:spPr>
        <p:txBody>
          <a:bodyPr/>
          <a:lstStyle/>
          <a:p>
            <a:r>
              <a:rPr lang="en-US" altLang="ja-JP"/>
              <a:t>1.2.</a:t>
            </a:r>
            <a:r>
              <a:rPr lang="ja-JP" altLang="en-US"/>
              <a:t>本研究の目的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508AA46-EF16-4198-AE08-37AE360AA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472112"/>
          </a:xfrm>
        </p:spPr>
        <p:txBody>
          <a:bodyPr/>
          <a:lstStyle/>
          <a:p>
            <a:r>
              <a:rPr lang="ja-JP" altLang="en-US"/>
              <a:t>有力者との関係的資源保有</a:t>
            </a:r>
          </a:p>
          <a:p>
            <a:endParaRPr lang="ja-JP" altLang="en-US"/>
          </a:p>
          <a:p>
            <a:r>
              <a:rPr lang="ja-JP" altLang="en-US"/>
              <a:t>社会信頼（不公平感）や平等主義への価値観</a:t>
            </a:r>
          </a:p>
          <a:p>
            <a:endParaRPr lang="ja-JP" altLang="en-US"/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日本は特殊か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これらを韓日で比較</a:t>
            </a:r>
          </a:p>
          <a:p>
            <a:pPr>
              <a:buFont typeface="Wingdings" panose="05000000000000000000" pitchFamily="2" charset="2"/>
              <a:buNone/>
            </a:pPr>
            <a:endParaRPr lang="ja-JP" altLang="en-US"/>
          </a:p>
          <a:p>
            <a:pPr>
              <a:buFont typeface="Wingdings" panose="05000000000000000000" pitchFamily="2" charset="2"/>
              <a:buNone/>
            </a:pPr>
            <a:r>
              <a:rPr lang="ja-JP" altLang="en-US"/>
              <a:t>　　　韓日は似ているのか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D0B45804-F5D5-4C3D-A22E-E45A6ED60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820150" cy="908050"/>
          </a:xfrm>
        </p:spPr>
        <p:txBody>
          <a:bodyPr/>
          <a:lstStyle/>
          <a:p>
            <a:r>
              <a:rPr lang="en-US" altLang="ja-JP"/>
              <a:t>1.3.</a:t>
            </a:r>
            <a:r>
              <a:rPr lang="ja-JP" altLang="en-US"/>
              <a:t>先行研究の問題点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8321CE2A-53FE-48DF-9F30-5B5E30D62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25525"/>
            <a:ext cx="8964613" cy="5832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山田真美（</a:t>
            </a:r>
            <a:r>
              <a:rPr lang="en-US" altLang="ja-JP" sz="2800"/>
              <a:t>2002)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 sz="2800"/>
              <a:t>　　</a:t>
            </a:r>
            <a:r>
              <a:rPr lang="en-US" altLang="ja-JP" sz="2800"/>
              <a:t>××</a:t>
            </a:r>
            <a:r>
              <a:rPr lang="ja-JP" altLang="en-US" sz="2800"/>
              <a:t>は○○だと主張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ja-JP" altLang="en-US" sz="2800"/>
          </a:p>
          <a:p>
            <a:pPr>
              <a:lnSpc>
                <a:spcPct val="90000"/>
              </a:lnSpc>
            </a:pPr>
            <a:r>
              <a:rPr lang="ja-JP" altLang="en-US" sz="2800"/>
              <a:t>鈴木花子（</a:t>
            </a:r>
            <a:r>
              <a:rPr lang="en-US" altLang="ja-JP" sz="2800"/>
              <a:t>1991)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 sz="2800"/>
              <a:t>　　</a:t>
            </a:r>
            <a:r>
              <a:rPr lang="en-US" altLang="ja-JP" sz="2800"/>
              <a:t>××</a:t>
            </a:r>
            <a:r>
              <a:rPr lang="ja-JP" altLang="en-US" sz="2800"/>
              <a:t>について○○を解明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 sz="2800"/>
              <a:t>　　△△については不十分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ja-JP" altLang="en-US" sz="2800"/>
          </a:p>
          <a:p>
            <a:pPr>
              <a:lnSpc>
                <a:spcPct val="90000"/>
              </a:lnSpc>
            </a:pPr>
            <a:r>
              <a:rPr lang="ja-JP" altLang="en-US" sz="2800"/>
              <a:t>佐藤太郎（</a:t>
            </a:r>
            <a:r>
              <a:rPr lang="en-US" altLang="ja-JP" sz="2800"/>
              <a:t>1983)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 sz="2800"/>
              <a:t>　　</a:t>
            </a:r>
            <a:r>
              <a:rPr lang="en-US" altLang="ja-JP" sz="2800"/>
              <a:t>××</a:t>
            </a:r>
            <a:r>
              <a:rPr lang="ja-JP" altLang="en-US" sz="2800"/>
              <a:t>について分析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ja-JP" altLang="en-US" sz="2800"/>
              <a:t>　　△△について問題あり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ja-JP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>
            <a:extLst>
              <a:ext uri="{FF2B5EF4-FFF2-40B4-BE49-F238E27FC236}">
                <a16:creationId xmlns:a16="http://schemas.microsoft.com/office/drawing/2014/main" id="{88152833-87D7-4E3B-B464-A6B4E9B48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0"/>
            <a:ext cx="8180387" cy="735013"/>
          </a:xfrm>
        </p:spPr>
        <p:txBody>
          <a:bodyPr/>
          <a:lstStyle/>
          <a:p>
            <a:r>
              <a:rPr lang="en-US" altLang="ja-JP"/>
              <a:t>1.4. </a:t>
            </a:r>
            <a:r>
              <a:rPr lang="ja-JP" altLang="en-US"/>
              <a:t>仮説</a:t>
            </a:r>
          </a:p>
        </p:txBody>
      </p:sp>
      <p:sp>
        <p:nvSpPr>
          <p:cNvPr id="62467" name="Rectangle 1027">
            <a:extLst>
              <a:ext uri="{FF2B5EF4-FFF2-40B4-BE49-F238E27FC236}">
                <a16:creationId xmlns:a16="http://schemas.microsoft.com/office/drawing/2014/main" id="{D80C86E1-F3D9-488F-A8B2-56C77012A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9048750" cy="41148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1) 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農村部ほど人間関係が豊富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2) 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農村部の方が平等志向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3) 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高齢者の方が権威を尊重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日本、韓国とも同じ儒教文化圏だが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F8F892B-20D5-4E6D-80B3-E068CF11D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5338" y="0"/>
            <a:ext cx="8181975" cy="792163"/>
          </a:xfrm>
          <a:noFill/>
          <a:ln/>
        </p:spPr>
        <p:txBody>
          <a:bodyPr lIns="92075" tIns="46038" rIns="92075" bIns="46038"/>
          <a:lstStyle/>
          <a:p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２．データ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1F1501E-ED6A-4030-8C74-9C5AF6F4C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6165850"/>
          </a:xfrm>
          <a:noFill/>
          <a:ln/>
        </p:spPr>
        <p:txBody>
          <a:bodyPr lIns="92075" tIns="46038" rIns="92075" bIns="46038"/>
          <a:lstStyle/>
          <a:p>
            <a:r>
              <a:rPr lang="ja-JP" altLang="en-US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宮城県郡部</a:t>
            </a:r>
            <a:r>
              <a:rPr lang="en-US" altLang="ja-JP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仙北地域</a:t>
            </a:r>
            <a:r>
              <a:rPr lang="en-US" altLang="ja-JP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、仙台、東京北部の３地域調査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母集団　　　　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歳～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歳未満男女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抽出法　　　　二段無作為抽出法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計画標本数　　個人を抽出単位として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1500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×3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回収率　　　　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仙北郡部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64%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仙台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70%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東京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55%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調査期間　　　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1997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1999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</a:p>
          <a:p>
            <a:r>
              <a:rPr lang="ja-JP" altLang="en-US" sz="2800">
                <a:solidFill>
                  <a:srgbClr val="000099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社会意識に関するソウル市民調査、大邱市民調査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母集団　　　　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歳以上男女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抽出法　　　　地図を用いた二段無作為抽出法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計画標本数　　個人を抽出単位として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1600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回収率</a:t>
            </a:r>
            <a:r>
              <a:rPr lang="ja-JP" altLang="en-US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en-US" altLang="ja-JP">
                <a:solidFill>
                  <a:srgbClr val="008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62%</a:t>
            </a:r>
          </a:p>
          <a:p>
            <a:pPr lvl="1"/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調査期間　　　ソウル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2003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月～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月、大邱</a:t>
            </a: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2004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1042</Words>
  <Application>Microsoft Office PowerPoint</Application>
  <PresentationFormat>画面に合わせる (4:3)</PresentationFormat>
  <Paragraphs>141</Paragraphs>
  <Slides>29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5" baseType="lpstr">
      <vt:lpstr>ＭＳ ゴシック</vt:lpstr>
      <vt:lpstr>Arial</vt:lpstr>
      <vt:lpstr>Times New Roman</vt:lpstr>
      <vt:lpstr>Wingdings</vt:lpstr>
      <vt:lpstr>標準デザイン</vt:lpstr>
      <vt:lpstr>グラフ</vt:lpstr>
      <vt:lpstr>よいパワーポイントファイルの見本</vt:lpstr>
      <vt:lpstr>PowerPoint プレゼンテーション</vt:lpstr>
      <vt:lpstr>PowerPoint プレゼンテーション</vt:lpstr>
      <vt:lpstr>日本○○学会                       　　　　2005/10/22  韓日における関係的資源と社会意識 －国内地域間比較と国際比較調査の問題点－</vt:lpstr>
      <vt:lpstr>１．目的 1.1.問題の所在</vt:lpstr>
      <vt:lpstr>1.2.本研究の目的</vt:lpstr>
      <vt:lpstr>1.3.先行研究の問題点</vt:lpstr>
      <vt:lpstr>1.4. 仮説</vt:lpstr>
      <vt:lpstr>２．データ</vt:lpstr>
      <vt:lpstr>3.分析結果</vt:lpstr>
      <vt:lpstr>3.1. 地域別 集計</vt:lpstr>
      <vt:lpstr>PowerPoint プレゼンテーション</vt:lpstr>
      <vt:lpstr>注意点</vt:lpstr>
      <vt:lpstr>3.2. 学歴別クロス集計　（略）</vt:lpstr>
      <vt:lpstr>3.3.構造方程式モデル</vt:lpstr>
      <vt:lpstr>PowerPoint プレゼンテーション</vt:lpstr>
      <vt:lpstr>注意点</vt:lpstr>
      <vt:lpstr>PowerPoint プレゼンテーション</vt:lpstr>
      <vt:lpstr>その他の図　略</vt:lpstr>
      <vt:lpstr>４．結論　　　4.1.主な知見</vt:lpstr>
      <vt:lpstr>PowerPoint プレゼンテーション</vt:lpstr>
      <vt:lpstr>4.2. 今後の課題</vt:lpstr>
      <vt:lpstr>PowerPoint プレゼンテーション</vt:lpstr>
      <vt:lpstr>全体の構成について</vt:lpstr>
      <vt:lpstr>結論部を魅力的に書く！</vt:lpstr>
      <vt:lpstr>PowerPoint プレゼンテーション</vt:lpstr>
      <vt:lpstr>最終発表会</vt:lpstr>
      <vt:lpstr>第三者に伝わりやすいよう工夫する</vt:lpstr>
      <vt:lpstr>発表時の注意点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よいパワーポイントファイルの見本</dc:title>
  <dc:creator>murase</dc:creator>
  <cp:lastModifiedBy>murase</cp:lastModifiedBy>
  <cp:revision>1</cp:revision>
  <dcterms:created xsi:type="dcterms:W3CDTF">2021-01-22T09:17:24Z</dcterms:created>
  <dcterms:modified xsi:type="dcterms:W3CDTF">2021-01-22T09:18:12Z</dcterms:modified>
</cp:coreProperties>
</file>